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handoutMasterIdLst>
    <p:handoutMasterId r:id="rId18"/>
  </p:handoutMasterIdLst>
  <p:sldIdLst>
    <p:sldId id="262" r:id="rId2"/>
    <p:sldId id="287" r:id="rId3"/>
    <p:sldId id="265" r:id="rId4"/>
    <p:sldId id="294" r:id="rId5"/>
    <p:sldId id="289" r:id="rId6"/>
    <p:sldId id="274" r:id="rId7"/>
    <p:sldId id="288" r:id="rId8"/>
    <p:sldId id="293" r:id="rId9"/>
    <p:sldId id="290" r:id="rId10"/>
    <p:sldId id="277" r:id="rId11"/>
    <p:sldId id="291" r:id="rId12"/>
    <p:sldId id="292" r:id="rId13"/>
    <p:sldId id="295" r:id="rId14"/>
    <p:sldId id="296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 autoAdjust="0"/>
    <p:restoredTop sz="9466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79C5B-6C12-411D-99A7-AE9FCD5B6D0C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33FB-48CA-43E8-BC0F-4EEE840F7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32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E791-F341-4F48-A069-F9D32343842D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010DA-D9F0-FA40-8DD7-0511DD489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96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it now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chemeClr val="bg1"/>
                </a:solidFill>
              </a:rPr>
              <a:t>What</a:t>
            </a:r>
            <a:r>
              <a:rPr lang="en-US" sz="2000" baseline="0" dirty="0" smtClean="0">
                <a:solidFill>
                  <a:schemeClr val="bg1"/>
                </a:solidFill>
              </a:rPr>
              <a:t> if don’t do anything??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010DA-D9F0-FA40-8DD7-0511DD489C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56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84327-6944-4EE3-9750-F553A2CFF669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32DCB7-E9D6-4B0D-A4C1-9A4138933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9C6A0-E376-4C91-B4B6-69FB4669D62B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FB348-1950-41E7-80F8-C76DB2083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A0197-975D-42EC-8EFE-4B075E30F8C4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021E4-6546-4F4A-A5BE-5363CA7244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A66E0FB-A362-4BE1-B878-6ED2EC7944BB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C46C204-3FF6-4613-85E7-BC7F004168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FC0DD-2C7E-4CB1-B5C0-7E39767EDAB1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6EBE-B0E3-4357-A3DC-43A09FBF7F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6DAA5-2579-4863-96A7-1AA0CE512A5C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C7849-A3D1-4589-8605-894C123089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9A509-F4A5-4E0B-8008-69F6132902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87AB4-0155-4CCE-8B7D-2EC562C81E07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6CA75-61DA-49D2-9885-44B3F2345A44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9154C-C042-4EBF-97B6-EB4C62A6E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DAAC5-08BA-4E47-8CE7-F75C9530D28A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3BC14-EE6D-46E1-8CC3-761B5091E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7D9853C-B5B4-4E05-9B0E-D65586885148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1855DE1-692E-48C9-B3C2-9FC3B34CC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0D729-247C-4226-B3A2-8A6E442B381B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36941-BE5B-4BD9-91F4-E5F46AEB3E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9EA66A-4D9F-428B-ABC6-74F7B34933EA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3E6511-03D9-4605-A60F-CF514892B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2514600"/>
            <a:ext cx="7848600" cy="1709738"/>
          </a:xfrm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buNone/>
              <a:defRPr/>
            </a:pPr>
            <a:r>
              <a:rPr lang="en-US" dirty="0" smtClean="0"/>
              <a:t>Tim </a:t>
            </a:r>
            <a:r>
              <a:rPr lang="en-US" dirty="0" err="1" smtClean="0"/>
              <a:t>Stallard</a:t>
            </a:r>
            <a:r>
              <a:rPr lang="en-US" dirty="0" smtClean="0"/>
              <a:t> and Sue Salmons</a:t>
            </a:r>
          </a:p>
          <a:p>
            <a:pPr marL="0" indent="0" algn="ctr" eaLnBrk="1" hangingPunct="1">
              <a:buNone/>
              <a:defRPr/>
            </a:pPr>
            <a:r>
              <a:rPr lang="en-US" dirty="0" smtClean="0"/>
              <a:t>Alien Species Control, LLC (Contractors for Anchorage Park Foundation)</a:t>
            </a:r>
          </a:p>
          <a:p>
            <a:pPr marL="0" indent="0" algn="ctr" eaLnBrk="1" hangingPunct="1">
              <a:buNone/>
              <a:defRPr/>
            </a:pPr>
            <a:endParaRPr lang="en-US" dirty="0" smtClean="0"/>
          </a:p>
          <a:p>
            <a:pPr marL="0" indent="0" algn="ctr" eaLnBrk="1" hangingPunct="1">
              <a:buNone/>
              <a:defRPr/>
            </a:pPr>
            <a:r>
              <a:rPr lang="en-US" dirty="0" smtClean="0"/>
              <a:t>Gino </a:t>
            </a:r>
            <a:r>
              <a:rPr lang="en-US" dirty="0" err="1" smtClean="0"/>
              <a:t>Graziano</a:t>
            </a:r>
            <a:endParaRPr lang="en-US" dirty="0" smtClean="0"/>
          </a:p>
          <a:p>
            <a:pPr marL="0" indent="0" algn="ctr" eaLnBrk="1" hangingPunct="1">
              <a:buNone/>
              <a:defRPr/>
            </a:pPr>
            <a:r>
              <a:rPr lang="en-US" dirty="0" smtClean="0"/>
              <a:t>UAF Cooperative Extension Service</a:t>
            </a:r>
          </a:p>
        </p:txBody>
      </p:sp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81000"/>
            <a:ext cx="8305800" cy="1752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smtClean="0"/>
              <a:t>Mayday, Mayday – Alien trees are invading Alaska’s forests</a:t>
            </a:r>
          </a:p>
        </p:txBody>
      </p:sp>
      <p:pic>
        <p:nvPicPr>
          <p:cNvPr id="2" name="Picture 1" descr="CWMA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0" y="4953000"/>
            <a:ext cx="1722315" cy="1447800"/>
          </a:xfrm>
          <a:prstGeom prst="rect">
            <a:avLst/>
          </a:prstGeom>
        </p:spPr>
      </p:pic>
      <p:pic>
        <p:nvPicPr>
          <p:cNvPr id="4" name="Picture 3" descr="AlienSpeciesContro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5029200"/>
            <a:ext cx="1108816" cy="1332800"/>
          </a:xfrm>
          <a:prstGeom prst="rect">
            <a:avLst/>
          </a:prstGeom>
        </p:spPr>
      </p:pic>
      <p:pic>
        <p:nvPicPr>
          <p:cNvPr id="7" name="Picture 8" descr="CES BA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43200" y="5195888"/>
            <a:ext cx="3200400" cy="75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" y="76200"/>
            <a:ext cx="5105400" cy="382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9200" y="2819400"/>
            <a:ext cx="5384800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" y="4267200"/>
            <a:ext cx="33528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5000" y="136071"/>
            <a:ext cx="3327400" cy="2495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28956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Manual Removal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Effective on smaller trees, new infestations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23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3352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Counter productive – stimulates additional growth</a:t>
            </a:r>
          </a:p>
          <a:p>
            <a:r>
              <a:rPr lang="en-US" dirty="0" smtClean="0"/>
              <a:t>Stumps sprout</a:t>
            </a:r>
          </a:p>
          <a:p>
            <a:r>
              <a:rPr lang="en-US" dirty="0" smtClean="0"/>
              <a:t>Roots sucker</a:t>
            </a:r>
          </a:p>
          <a:p>
            <a:r>
              <a:rPr lang="en-US" dirty="0"/>
              <a:t>Cut branches left behind can sprout new </a:t>
            </a: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Control</a:t>
            </a:r>
            <a:endParaRPr lang="en-US" dirty="0"/>
          </a:p>
        </p:txBody>
      </p:sp>
      <p:pic>
        <p:nvPicPr>
          <p:cNvPr id="6" name="Picture 5" descr="2011-2012 Adventures etc 6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7600" y="17907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5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7800" y="685800"/>
            <a:ext cx="3733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effective option for mature trees because it kills the roots </a:t>
            </a:r>
          </a:p>
          <a:p>
            <a:r>
              <a:rPr lang="en-US" dirty="0" smtClean="0"/>
              <a:t>Cost and labor efficient</a:t>
            </a:r>
          </a:p>
          <a:p>
            <a:r>
              <a:rPr lang="en-US" dirty="0" smtClean="0"/>
              <a:t>Very low risk options, applied </a:t>
            </a:r>
            <a:r>
              <a:rPr lang="en-US" b="1" u="sng" dirty="0" smtClean="0"/>
              <a:t>directly</a:t>
            </a:r>
            <a:r>
              <a:rPr lang="en-US" dirty="0" smtClean="0"/>
              <a:t> to target plants</a:t>
            </a:r>
          </a:p>
          <a:p>
            <a:r>
              <a:rPr lang="en-US" dirty="0" err="1" smtClean="0"/>
              <a:t>Garlon</a:t>
            </a:r>
            <a:r>
              <a:rPr lang="en-US" dirty="0" smtClean="0"/>
              <a:t> 4 Ultra (</a:t>
            </a:r>
            <a:r>
              <a:rPr lang="en-US" dirty="0" err="1" smtClean="0"/>
              <a:t>triclopyr</a:t>
            </a:r>
            <a:r>
              <a:rPr lang="en-US" dirty="0" smtClean="0"/>
              <a:t>) – very effective on woody brush – diluted with vegetable oil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Herbicide Control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1219200"/>
            <a:ext cx="477520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1816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+mn-lt"/>
              </a:rPr>
              <a:t>2010 UAA Alaska Natural Heritage Program study recommended management begin with control of mature, fruit producing trees with DEC approved herbicides.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0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143000"/>
            <a:ext cx="5257800" cy="3429000"/>
          </a:xfrm>
        </p:spPr>
        <p:txBody>
          <a:bodyPr>
            <a:normAutofit/>
          </a:bodyPr>
          <a:lstStyle/>
          <a:p>
            <a:r>
              <a:rPr lang="en-US" sz="2400" dirty="0"/>
              <a:t>Direct herbicide treatments to mature target trees by Tim </a:t>
            </a:r>
            <a:r>
              <a:rPr lang="en-US" sz="2400" dirty="0" err="1"/>
              <a:t>Stallard</a:t>
            </a:r>
            <a:r>
              <a:rPr lang="en-US" sz="2400" dirty="0"/>
              <a:t> and </a:t>
            </a:r>
            <a:r>
              <a:rPr lang="en-US" sz="2400" dirty="0" smtClean="0"/>
              <a:t>staff</a:t>
            </a:r>
            <a:r>
              <a:rPr lang="en-US" sz="2400" dirty="0"/>
              <a:t> </a:t>
            </a:r>
            <a:r>
              <a:rPr lang="en-US" sz="2400" dirty="0" smtClean="0"/>
              <a:t>while trail is closed.</a:t>
            </a:r>
            <a:endParaRPr lang="en-US" sz="2400" dirty="0"/>
          </a:p>
          <a:p>
            <a:r>
              <a:rPr lang="en-US" sz="2400" dirty="0" smtClean="0"/>
              <a:t>Manual removal and spruce seedling planting w/ community volunteers.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2015 project for Chester GB</a:t>
            </a:r>
            <a:endParaRPr lang="en-US" dirty="0"/>
          </a:p>
        </p:txBody>
      </p:sp>
      <p:pic>
        <p:nvPicPr>
          <p:cNvPr id="5" name="Picture 4" descr="2012_09_Scou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7600" y="3733800"/>
            <a:ext cx="1981200" cy="26416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1219200"/>
            <a:ext cx="2845740" cy="3810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3657600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2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2015 Rogers Park – </a:t>
            </a:r>
            <a:r>
              <a:rPr lang="en-US" sz="4000" dirty="0"/>
              <a:t>b</a:t>
            </a:r>
            <a:r>
              <a:rPr lang="en-US" sz="4000" dirty="0" smtClean="0"/>
              <a:t>ird cherry control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Chester Creek Greenbelt - forested area south of trail</a:t>
            </a:r>
            <a:endParaRPr lang="en-US" sz="2800" dirty="0"/>
          </a:p>
        </p:txBody>
      </p:sp>
      <p:pic>
        <p:nvPicPr>
          <p:cNvPr id="3" name="Picture 2" descr="Screen Shot 2015-02-06 at 11.02.04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68" y="2372600"/>
            <a:ext cx="9144000" cy="3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9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2743200"/>
            <a:ext cx="4059237" cy="2819400"/>
          </a:xfrm>
        </p:spPr>
        <p:txBody>
          <a:bodyPr/>
          <a:lstStyle/>
          <a:p>
            <a:r>
              <a:rPr lang="en-US" sz="4800" dirty="0" smtClean="0"/>
              <a:t>Questions</a:t>
            </a:r>
          </a:p>
          <a:p>
            <a:r>
              <a:rPr lang="en-US" sz="4800" dirty="0" smtClean="0"/>
              <a:t>Comments</a:t>
            </a:r>
          </a:p>
          <a:p>
            <a:r>
              <a:rPr lang="en-US" sz="4800" dirty="0" smtClean="0"/>
              <a:t>Resolution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98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800600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Executive Order </a:t>
            </a:r>
            <a:r>
              <a:rPr lang="en-US" sz="2000" dirty="0"/>
              <a:t>13112 defines invasive species as "…an alien (or non-native) species whose introduction does, or is likely to </a:t>
            </a:r>
            <a:r>
              <a:rPr lang="en-US" sz="2000" u="sng" dirty="0"/>
              <a:t>cause</a:t>
            </a:r>
            <a:r>
              <a:rPr lang="en-US" sz="2000" dirty="0"/>
              <a:t> economic or </a:t>
            </a:r>
            <a:r>
              <a:rPr lang="en-US" sz="2000" u="sng" dirty="0"/>
              <a:t>environmental harm</a:t>
            </a:r>
            <a:r>
              <a:rPr lang="en-US" sz="2000" dirty="0"/>
              <a:t> or harm to human health".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Only </a:t>
            </a:r>
            <a:r>
              <a:rPr lang="en-US" sz="2000" b="1" dirty="0"/>
              <a:t>a small proportion of </a:t>
            </a:r>
            <a:r>
              <a:rPr lang="en-US" sz="2000" b="1" dirty="0" smtClean="0"/>
              <a:t>introduced </a:t>
            </a:r>
            <a:r>
              <a:rPr lang="en-US" sz="2000" b="1" dirty="0"/>
              <a:t>species are invasive</a:t>
            </a: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5400" y="381000"/>
            <a:ext cx="641425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89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4958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European bird cherry</a:t>
            </a:r>
            <a:br>
              <a:rPr lang="en-US" dirty="0" smtClean="0"/>
            </a:br>
            <a:r>
              <a:rPr lang="en-US" i="1" dirty="0" err="1"/>
              <a:t>Prunus</a:t>
            </a:r>
            <a:r>
              <a:rPr lang="en-US" i="1" dirty="0"/>
              <a:t> </a:t>
            </a:r>
            <a:r>
              <a:rPr lang="en-US" i="1" dirty="0" err="1" smtClean="0"/>
              <a:t>padus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3886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/>
              <a:t>Native to northern Europe and Asia</a:t>
            </a:r>
          </a:p>
          <a:p>
            <a:pPr eaLnBrk="1" hangingPunct="1"/>
            <a:r>
              <a:rPr lang="en-US" sz="2200" dirty="0" smtClean="0"/>
              <a:t>Introduced as an ornamental tree - No longer planted by MOA nor by informed citizens</a:t>
            </a:r>
          </a:p>
          <a:p>
            <a:pPr eaLnBrk="1" hangingPunct="1"/>
            <a:r>
              <a:rPr lang="en-US" sz="2200" dirty="0" smtClean="0"/>
              <a:t>Produces sour cherries that are spread by birds.</a:t>
            </a:r>
          </a:p>
          <a:p>
            <a:r>
              <a:rPr lang="en-US" sz="2200" dirty="0" smtClean="0"/>
              <a:t>Vegetative </a:t>
            </a:r>
            <a:r>
              <a:rPr lang="en-US" sz="2200" dirty="0"/>
              <a:t>reproduction by </a:t>
            </a:r>
            <a:r>
              <a:rPr lang="en-US" sz="2200" dirty="0" smtClean="0"/>
              <a:t>root </a:t>
            </a:r>
            <a:r>
              <a:rPr lang="en-US" sz="2200" dirty="0"/>
              <a:t>and </a:t>
            </a:r>
            <a:r>
              <a:rPr lang="en-US" sz="2200" dirty="0" smtClean="0"/>
              <a:t>stem </a:t>
            </a:r>
            <a:r>
              <a:rPr lang="en-US" sz="2200" dirty="0"/>
              <a:t>sprouts</a:t>
            </a:r>
          </a:p>
          <a:p>
            <a:pPr eaLnBrk="1" hangingPunct="1"/>
            <a:endParaRPr lang="en-US" sz="2200" dirty="0" smtClean="0"/>
          </a:p>
        </p:txBody>
      </p:sp>
      <p:pic>
        <p:nvPicPr>
          <p:cNvPr id="5" name="Content Placeholder 4" descr="photo-2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5035" b="-25035"/>
          <a:stretch>
            <a:fillRect/>
          </a:stretch>
        </p:blipFill>
        <p:spPr>
          <a:xfrm rot="5400000">
            <a:off x="4138970" y="509230"/>
            <a:ext cx="5230812" cy="5888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381000"/>
            <a:ext cx="4064001" cy="3048000"/>
          </a:xfrm>
          <a:prstGeom prst="rect">
            <a:avLst/>
          </a:prstGeom>
        </p:spPr>
      </p:pic>
      <p:pic>
        <p:nvPicPr>
          <p:cNvPr id="6" name="Picture 5" descr="Ppadus_cherries_fall_Stall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6800" y="609600"/>
            <a:ext cx="3829050" cy="5105400"/>
          </a:xfrm>
          <a:prstGeom prst="rect">
            <a:avLst/>
          </a:prstGeom>
        </p:spPr>
      </p:pic>
      <p:pic>
        <p:nvPicPr>
          <p:cNvPr id="8" name="Picture 4" descr="Picture 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341062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579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 14,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0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19800" y="1600200"/>
            <a:ext cx="28956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Ranked 76 out of 100</a:t>
            </a:r>
          </a:p>
          <a:p>
            <a:r>
              <a:rPr lang="en-US" dirty="0" smtClean="0"/>
              <a:t>Crowds out native plants and forms dense monocultures</a:t>
            </a:r>
          </a:p>
          <a:p>
            <a:r>
              <a:rPr lang="en-US" dirty="0" smtClean="0"/>
              <a:t>Threatens food for moose and salmon</a:t>
            </a:r>
          </a:p>
          <a:p>
            <a:r>
              <a:rPr lang="en-US" dirty="0" smtClean="0"/>
              <a:t>In rare situations, can poison moose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Mayday: Highly invasive in Alaska</a:t>
            </a:r>
            <a:endParaRPr lang="en-US" dirty="0"/>
          </a:p>
        </p:txBody>
      </p:sp>
      <p:pic>
        <p:nvPicPr>
          <p:cNvPr id="10" name="Content Placeholder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5592762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6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5686" y="228600"/>
            <a:ext cx="8458200" cy="632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57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K Invasive Species Cur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0" y="381000"/>
            <a:ext cx="7772400" cy="60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1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Taking over a forest near you</a:t>
            </a:r>
            <a:endParaRPr lang="en-US" dirty="0"/>
          </a:p>
        </p:txBody>
      </p:sp>
      <p:pic>
        <p:nvPicPr>
          <p:cNvPr id="4" name="Picture 3" descr="Ppadus_Mulldoon_Oct_Stall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752600"/>
            <a:ext cx="4368800" cy="3276600"/>
          </a:xfrm>
          <a:prstGeom prst="rect">
            <a:avLst/>
          </a:prstGeom>
        </p:spPr>
      </p:pic>
      <p:pic>
        <p:nvPicPr>
          <p:cNvPr id="6" name="Picture 5" descr="photo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4216400" y="18034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9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2971800" cy="4572000"/>
          </a:xfrm>
        </p:spPr>
        <p:txBody>
          <a:bodyPr/>
          <a:lstStyle/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Best approach, but challenging to implement</a:t>
            </a:r>
          </a:p>
          <a:p>
            <a:pPr lvl="1"/>
            <a:r>
              <a:rPr lang="en-US" dirty="0" smtClean="0"/>
              <a:t>Discourage sale</a:t>
            </a:r>
          </a:p>
          <a:p>
            <a:r>
              <a:rPr lang="en-US" dirty="0" smtClean="0"/>
              <a:t>Manual removal</a:t>
            </a:r>
          </a:p>
          <a:p>
            <a:r>
              <a:rPr lang="en-US" dirty="0" smtClean="0"/>
              <a:t>Mechanical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  The IPM Options:</a:t>
            </a:r>
            <a:endParaRPr lang="en-US" dirty="0"/>
          </a:p>
        </p:txBody>
      </p:sp>
      <p:pic>
        <p:nvPicPr>
          <p:cNvPr id="9" name="Picture 8" descr="photo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8800" y="160020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7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792</TotalTime>
  <Words>332</Words>
  <Application>Microsoft Office PowerPoint</Application>
  <PresentationFormat>On-screen Show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Mayday, Mayday – Alien trees are invading Alaska’s forests</vt:lpstr>
      <vt:lpstr>Slide 2</vt:lpstr>
      <vt:lpstr>European bird cherry Prunus padus</vt:lpstr>
      <vt:lpstr>Slide 4</vt:lpstr>
      <vt:lpstr>Mayday: Highly invasive in Alaska</vt:lpstr>
      <vt:lpstr>Slide 6</vt:lpstr>
      <vt:lpstr>Slide 7</vt:lpstr>
      <vt:lpstr>Taking over a forest near you</vt:lpstr>
      <vt:lpstr>What can we do?  The IPM Options:</vt:lpstr>
      <vt:lpstr>Slide 10</vt:lpstr>
      <vt:lpstr>Mechanical Control</vt:lpstr>
      <vt:lpstr>Herbicide Control</vt:lpstr>
      <vt:lpstr>Proposed 2015 project for Chester GB</vt:lpstr>
      <vt:lpstr>2015 Rogers Park – bird cherry control Chester Creek Greenbelt - forested area south of trail</vt:lpstr>
      <vt:lpstr>  Where do we go from here?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Wipfli Lab</dc:creator>
  <cp:lastModifiedBy>info</cp:lastModifiedBy>
  <cp:revision>55</cp:revision>
  <cp:lastPrinted>2013-04-26T16:04:24Z</cp:lastPrinted>
  <dcterms:created xsi:type="dcterms:W3CDTF">2011-03-21T21:43:20Z</dcterms:created>
  <dcterms:modified xsi:type="dcterms:W3CDTF">2016-03-29T02:16:33Z</dcterms:modified>
</cp:coreProperties>
</file>